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Light" panose="020B0306030504020204" pitchFamily="34" charset="0"/>
      <p:regular r:id="rId29"/>
    </p:embeddedFont>
    <p:embeddedFont>
      <p:font typeface="Poppins Bold" panose="020B0604020202020204" charset="0"/>
      <p:regular r:id="rId30"/>
    </p:embeddedFont>
    <p:embeddedFont>
      <p:font typeface="Poppins Light" panose="00000400000000000000" pitchFamily="2" charset="0"/>
      <p:regular r:id="rId31"/>
    </p:embeddedFont>
    <p:embeddedFont>
      <p:font typeface="Poppins Light Bold" panose="020B0604020202020204" charset="0"/>
      <p:regular r:id="rId32"/>
    </p:embeddedFont>
    <p:embeddedFont>
      <p:font typeface="Poppins Medium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59787" y="-2158365"/>
            <a:ext cx="82296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9778" y="8253653"/>
            <a:ext cx="5969522" cy="10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57"/>
              </a:lnSpc>
            </a:pPr>
            <a:r>
              <a:rPr lang="en-US" sz="3044" spc="152">
                <a:solidFill>
                  <a:srgbClr val="FFFFFF"/>
                </a:solidFill>
                <a:latin typeface="Poppins Medium Bold"/>
              </a:rPr>
              <a:t>AGLAE / BLANC / CHIAPPE / LE CONTEL / RIHET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9194120" cy="2361961"/>
            <a:chOff x="0" y="0"/>
            <a:chExt cx="12258827" cy="3149282"/>
          </a:xfrm>
        </p:grpSpPr>
        <p:sp>
          <p:nvSpPr>
            <p:cNvPr id="5" name="TextBox 5"/>
            <p:cNvSpPr txBox="1"/>
            <p:nvPr/>
          </p:nvSpPr>
          <p:spPr>
            <a:xfrm>
              <a:off x="0" y="123825"/>
              <a:ext cx="12258827" cy="1720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9"/>
                </a:lnSpc>
              </a:pPr>
              <a:r>
                <a:rPr lang="en-US" sz="9075" spc="-154">
                  <a:solidFill>
                    <a:srgbClr val="FFFFFF"/>
                  </a:solidFill>
                  <a:latin typeface="Poppins Bold Bold Italics"/>
                </a:rPr>
                <a:t>CARCASSONNE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77358"/>
              <a:ext cx="12258827" cy="487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5"/>
                </a:lnSpc>
              </a:pPr>
              <a:r>
                <a:rPr lang="en-US" sz="2350" spc="329">
                  <a:solidFill>
                    <a:srgbClr val="FFFFFF"/>
                  </a:solidFill>
                  <a:latin typeface="Poppins Light"/>
                </a:rPr>
                <a:t>UN JEU SERVEUR/CLIENT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60918" y="8209426"/>
            <a:ext cx="8229600" cy="82296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2454669">
            <a:off x="11689545" y="4040402"/>
            <a:ext cx="8173825" cy="15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 rot="-2454669">
            <a:off x="-250402" y="10458420"/>
            <a:ext cx="7417149" cy="22628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01565" y="0"/>
            <a:ext cx="805773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189918"/>
            <a:ext cx="8504399" cy="18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Logique de jeu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Plateau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9/22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1669" y="2554257"/>
            <a:ext cx="14444662" cy="70773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91800" y="471109"/>
            <a:ext cx="8504399" cy="18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Logique de jeu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Commandes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10/22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6229" y="3520881"/>
            <a:ext cx="8231143" cy="54920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52669" y="511114"/>
            <a:ext cx="5048687" cy="95018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6229" y="669255"/>
            <a:ext cx="8504399" cy="18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Logique de jeu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Etats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11/22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0049" y="-175711"/>
            <a:ext cx="7768157" cy="10638421"/>
          </a:xfrm>
          <a:prstGeom prst="rect">
            <a:avLst/>
          </a:prstGeom>
          <a:solidFill>
            <a:srgbClr val="5B5C5D"/>
          </a:solidFill>
        </p:spPr>
      </p:sp>
      <p:sp>
        <p:nvSpPr>
          <p:cNvPr id="3" name="TextBox 3"/>
          <p:cNvSpPr txBox="1"/>
          <p:nvPr/>
        </p:nvSpPr>
        <p:spPr>
          <a:xfrm>
            <a:off x="10963775" y="3990975"/>
            <a:ext cx="7280704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 Bold Italics"/>
              </a:rPr>
              <a:t>Client serveur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4249" y="2873086"/>
            <a:ext cx="6671943" cy="463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spc="570">
                <a:solidFill>
                  <a:srgbClr val="FFFFFF"/>
                </a:solidFill>
                <a:latin typeface="Poppins Bold Italics"/>
              </a:rPr>
              <a:t>CHOIX DE LA STRUCTURE</a:t>
            </a:r>
          </a:p>
          <a:p>
            <a:pPr algn="ctr">
              <a:lnSpc>
                <a:spcPts val="4560"/>
              </a:lnSpc>
            </a:pPr>
            <a:endParaRPr lang="en-US" sz="3800" spc="570">
              <a:solidFill>
                <a:srgbClr val="FFFFFF"/>
              </a:solidFill>
              <a:latin typeface="Poppins Bold Italics"/>
            </a:endParaRPr>
          </a:p>
          <a:p>
            <a:pPr algn="ctr">
              <a:lnSpc>
                <a:spcPts val="4560"/>
              </a:lnSpc>
            </a:pPr>
            <a:r>
              <a:rPr lang="en-US" sz="3800" spc="570">
                <a:solidFill>
                  <a:srgbClr val="FFFFFF"/>
                </a:solidFill>
                <a:latin typeface="Poppins Bold Italics"/>
              </a:rPr>
              <a:t>PROTOCOLE DE COMMUNICATION</a:t>
            </a:r>
          </a:p>
          <a:p>
            <a:pPr algn="ctr">
              <a:lnSpc>
                <a:spcPts val="4560"/>
              </a:lnSpc>
            </a:pPr>
            <a:endParaRPr lang="en-US" sz="3800" spc="570">
              <a:solidFill>
                <a:srgbClr val="FFFFFF"/>
              </a:solidFill>
              <a:latin typeface="Poppins Bold Italics"/>
            </a:endParaRPr>
          </a:p>
          <a:p>
            <a:pPr algn="ctr">
              <a:lnSpc>
                <a:spcPts val="4560"/>
              </a:lnSpc>
            </a:pPr>
            <a:r>
              <a:rPr lang="en-US" sz="3800" spc="570">
                <a:solidFill>
                  <a:srgbClr val="FFFFFF"/>
                </a:solidFill>
                <a:latin typeface="Poppins Bold Italics"/>
              </a:rPr>
              <a:t>ECHANGE ENTRE CLIENT/SERVEUR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12/22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1800" y="933450"/>
            <a:ext cx="8504399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Choix de la structure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13/22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5479" y="3490939"/>
            <a:ext cx="3277033" cy="857250"/>
            <a:chOff x="0" y="0"/>
            <a:chExt cx="1148399" cy="3004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8399" cy="300413"/>
            </a:xfrm>
            <a:custGeom>
              <a:avLst/>
              <a:gdLst/>
              <a:ahLst/>
              <a:cxnLst/>
              <a:rect l="l" t="t" r="r" b="b"/>
              <a:pathLst>
                <a:path w="1148399" h="300413">
                  <a:moveTo>
                    <a:pt x="0" y="0"/>
                  </a:moveTo>
                  <a:lnTo>
                    <a:pt x="1148399" y="0"/>
                  </a:lnTo>
                  <a:lnTo>
                    <a:pt x="1148399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7F98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82753" y="3490939"/>
            <a:ext cx="3277033" cy="857250"/>
            <a:chOff x="0" y="0"/>
            <a:chExt cx="1148399" cy="300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8399" cy="300413"/>
            </a:xfrm>
            <a:custGeom>
              <a:avLst/>
              <a:gdLst/>
              <a:ahLst/>
              <a:cxnLst/>
              <a:rect l="l" t="t" r="r" b="b"/>
              <a:pathLst>
                <a:path w="1148399" h="300413">
                  <a:moveTo>
                    <a:pt x="0" y="0"/>
                  </a:moveTo>
                  <a:lnTo>
                    <a:pt x="1148399" y="0"/>
                  </a:lnTo>
                  <a:lnTo>
                    <a:pt x="1148399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33759" y="3490939"/>
            <a:ext cx="3277033" cy="857250"/>
            <a:chOff x="0" y="0"/>
            <a:chExt cx="1148399" cy="300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8399" cy="300413"/>
            </a:xfrm>
            <a:custGeom>
              <a:avLst/>
              <a:gdLst/>
              <a:ahLst/>
              <a:cxnLst/>
              <a:rect l="l" t="t" r="r" b="b"/>
              <a:pathLst>
                <a:path w="1148399" h="300413">
                  <a:moveTo>
                    <a:pt x="0" y="0"/>
                  </a:moveTo>
                  <a:lnTo>
                    <a:pt x="1148399" y="0"/>
                  </a:lnTo>
                  <a:lnTo>
                    <a:pt x="1148399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C9E265"/>
            </a:solidFill>
          </p:spPr>
        </p:sp>
      </p:grpSp>
      <p:sp>
        <p:nvSpPr>
          <p:cNvPr id="8" name="AutoShape 8"/>
          <p:cNvSpPr/>
          <p:nvPr/>
        </p:nvSpPr>
        <p:spPr>
          <a:xfrm rot="-5377075">
            <a:off x="1931812" y="5052214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4891800" y="933450"/>
            <a:ext cx="8504399" cy="16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Protocole de jeu</a:t>
            </a:r>
          </a:p>
          <a:p>
            <a:pPr algn="ctr">
              <a:lnSpc>
                <a:spcPts val="5600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Paquet (protocole)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692" y="5573875"/>
            <a:ext cx="1948607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Début du paquet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Header Magic</a:t>
            </a:r>
          </a:p>
        </p:txBody>
      </p:sp>
      <p:sp>
        <p:nvSpPr>
          <p:cNvPr id="11" name="AutoShape 11"/>
          <p:cNvSpPr/>
          <p:nvPr/>
        </p:nvSpPr>
        <p:spPr>
          <a:xfrm rot="-5377075">
            <a:off x="5189086" y="5052214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2"/>
          <p:cNvSpPr txBox="1"/>
          <p:nvPr/>
        </p:nvSpPr>
        <p:spPr>
          <a:xfrm>
            <a:off x="4536548" y="5573875"/>
            <a:ext cx="1969443" cy="3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Type de message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14758" y="5573875"/>
            <a:ext cx="2624882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Checksum du contenu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du message</a:t>
            </a:r>
          </a:p>
        </p:txBody>
      </p:sp>
      <p:sp>
        <p:nvSpPr>
          <p:cNvPr id="14" name="AutoShape 14"/>
          <p:cNvSpPr/>
          <p:nvPr/>
        </p:nvSpPr>
        <p:spPr>
          <a:xfrm rot="-5377075">
            <a:off x="8395015" y="5052214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rot="-5377075">
            <a:off x="11631939" y="5119688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10410792" y="3490939"/>
            <a:ext cx="3277033" cy="857250"/>
            <a:chOff x="0" y="0"/>
            <a:chExt cx="1148399" cy="3004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8399" cy="300413"/>
            </a:xfrm>
            <a:custGeom>
              <a:avLst/>
              <a:gdLst/>
              <a:ahLst/>
              <a:cxnLst/>
              <a:rect l="l" t="t" r="r" b="b"/>
              <a:pathLst>
                <a:path w="1148399" h="300413">
                  <a:moveTo>
                    <a:pt x="0" y="0"/>
                  </a:moveTo>
                  <a:lnTo>
                    <a:pt x="1148399" y="0"/>
                  </a:lnTo>
                  <a:lnTo>
                    <a:pt x="1148399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615162" y="3490939"/>
            <a:ext cx="806475" cy="857250"/>
            <a:chOff x="0" y="0"/>
            <a:chExt cx="282620" cy="3004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2620" cy="300413"/>
            </a:xfrm>
            <a:custGeom>
              <a:avLst/>
              <a:gdLst/>
              <a:ahLst/>
              <a:cxnLst/>
              <a:rect l="l" t="t" r="r" b="b"/>
              <a:pathLst>
                <a:path w="282620" h="300413">
                  <a:moveTo>
                    <a:pt x="0" y="0"/>
                  </a:moveTo>
                  <a:lnTo>
                    <a:pt x="282620" y="0"/>
                  </a:lnTo>
                  <a:lnTo>
                    <a:pt x="282620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421638" y="3490939"/>
            <a:ext cx="3240883" cy="857250"/>
            <a:chOff x="0" y="0"/>
            <a:chExt cx="1135731" cy="3004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5730" cy="300413"/>
            </a:xfrm>
            <a:custGeom>
              <a:avLst/>
              <a:gdLst/>
              <a:ahLst/>
              <a:cxnLst/>
              <a:rect l="l" t="t" r="r" b="b"/>
              <a:pathLst>
                <a:path w="1135730" h="300413">
                  <a:moveTo>
                    <a:pt x="0" y="0"/>
                  </a:moveTo>
                  <a:lnTo>
                    <a:pt x="1135730" y="0"/>
                  </a:lnTo>
                  <a:lnTo>
                    <a:pt x="1135730" y="300413"/>
                  </a:lnTo>
                  <a:lnTo>
                    <a:pt x="0" y="300413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667252" y="5573875"/>
            <a:ext cx="2541687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Longueur du contenu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du message</a:t>
            </a:r>
          </a:p>
        </p:txBody>
      </p:sp>
      <p:sp>
        <p:nvSpPr>
          <p:cNvPr id="23" name="AutoShape 23"/>
          <p:cNvSpPr/>
          <p:nvPr/>
        </p:nvSpPr>
        <p:spPr>
          <a:xfrm rot="-5377075">
            <a:off x="13712244" y="5119688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13331484" y="5573875"/>
            <a:ext cx="1373832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Contenu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du message</a:t>
            </a:r>
          </a:p>
        </p:txBody>
      </p:sp>
      <p:sp>
        <p:nvSpPr>
          <p:cNvPr id="25" name="AutoShape 25"/>
          <p:cNvSpPr/>
          <p:nvPr/>
        </p:nvSpPr>
        <p:spPr>
          <a:xfrm rot="-5377075">
            <a:off x="15709896" y="5119687"/>
            <a:ext cx="66436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TextBox 26"/>
          <p:cNvSpPr txBox="1"/>
          <p:nvPr/>
        </p:nvSpPr>
        <p:spPr>
          <a:xfrm>
            <a:off x="15226742" y="5573875"/>
            <a:ext cx="1578620" cy="7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Fin du paquet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"/>
              </a:rPr>
              <a:t>Trailer Magic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14/22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5640" y="4278731"/>
            <a:ext cx="6192320" cy="34924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89043" y="3604045"/>
            <a:ext cx="7014313" cy="48418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91800" y="933450"/>
            <a:ext cx="8504399" cy="16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Protocole de jeu</a:t>
            </a:r>
          </a:p>
          <a:p>
            <a:pPr algn="ctr">
              <a:lnSpc>
                <a:spcPts val="5600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Message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53252" y="2848810"/>
            <a:ext cx="367709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Messages du client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65545" y="2848810"/>
            <a:ext cx="4104382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Messages du serveur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15/22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84406" y="3302489"/>
            <a:ext cx="9919188" cy="48110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91800" y="933450"/>
            <a:ext cx="8504399" cy="16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Protocole de jeu</a:t>
            </a:r>
          </a:p>
          <a:p>
            <a:pPr algn="ctr">
              <a:lnSpc>
                <a:spcPts val="5600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Séquence d'échange simplifiée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16/22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20049" y="-175711"/>
            <a:ext cx="7768157" cy="10638421"/>
          </a:xfrm>
          <a:prstGeom prst="rect">
            <a:avLst/>
          </a:prstGeom>
          <a:solidFill>
            <a:srgbClr val="5B5C5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1287" y="293379"/>
            <a:ext cx="7381777" cy="97002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886646" y="3990975"/>
            <a:ext cx="7401354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"/>
              </a:rPr>
              <a:t>L'Intelligence Artificielle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17/22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222996" y="2871692"/>
            <a:ext cx="3842007" cy="5715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73577" y="4255771"/>
            <a:ext cx="1876751" cy="1876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91800" y="933450"/>
            <a:ext cx="8504399" cy="181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L'Intelligence artificielle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Exemple de placement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78591" y="3052749"/>
            <a:ext cx="5723344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Plateau de jeu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7638" y="6383433"/>
            <a:ext cx="1001893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360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2746" y="4382154"/>
            <a:ext cx="1001893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2105" y="3216493"/>
            <a:ext cx="2559695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Tuile à placer</a:t>
            </a:r>
          </a:p>
        </p:txBody>
      </p:sp>
      <p:sp>
        <p:nvSpPr>
          <p:cNvPr id="9" name="AutoShape 9"/>
          <p:cNvSpPr/>
          <p:nvPr/>
        </p:nvSpPr>
        <p:spPr>
          <a:xfrm rot="-3150003">
            <a:off x="5799606" y="7531746"/>
            <a:ext cx="1166154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602283" y="8144027"/>
            <a:ext cx="4617002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 * [2 * (30  *  3)] = 360</a:t>
            </a:r>
          </a:p>
        </p:txBody>
      </p:sp>
      <p:sp>
        <p:nvSpPr>
          <p:cNvPr id="11" name="AutoShape 11"/>
          <p:cNvSpPr/>
          <p:nvPr/>
        </p:nvSpPr>
        <p:spPr>
          <a:xfrm rot="-5391559">
            <a:off x="1612148" y="896381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 rot="-5391559">
            <a:off x="2458350" y="896381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-5391559">
            <a:off x="3396725" y="896381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rot="-5391559">
            <a:off x="4450105" y="896381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TextBox 15"/>
          <p:cNvSpPr txBox="1"/>
          <p:nvPr/>
        </p:nvSpPr>
        <p:spPr>
          <a:xfrm>
            <a:off x="1348318" y="9229725"/>
            <a:ext cx="814536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Multi-zones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4520" y="9229725"/>
            <a:ext cx="814536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Type Zone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82368" y="9229725"/>
            <a:ext cx="915591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Score zone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presque fermée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6275" y="9229725"/>
            <a:ext cx="814536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Zone fermée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26020" y="3475508"/>
            <a:ext cx="4426148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 * [2 * (30  *  2) = 120</a:t>
            </a:r>
          </a:p>
        </p:txBody>
      </p:sp>
      <p:sp>
        <p:nvSpPr>
          <p:cNvPr id="20" name="AutoShape 20"/>
          <p:cNvSpPr/>
          <p:nvPr/>
        </p:nvSpPr>
        <p:spPr>
          <a:xfrm rot="-5391559">
            <a:off x="12505550" y="434237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rot="-5391559">
            <a:off x="13351752" y="434237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 rot="-5391559">
            <a:off x="14290128" y="434237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rot="-5391559">
            <a:off x="15343508" y="4342377"/>
            <a:ext cx="286876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TextBox 24"/>
          <p:cNvSpPr txBox="1"/>
          <p:nvPr/>
        </p:nvSpPr>
        <p:spPr>
          <a:xfrm>
            <a:off x="12241720" y="4608285"/>
            <a:ext cx="814536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Unique Zone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087922" y="4608285"/>
            <a:ext cx="814536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Type Zone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75770" y="4608285"/>
            <a:ext cx="915591" cy="3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Score zone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presque fermée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79677" y="4608285"/>
            <a:ext cx="814536" cy="53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Multiplicateur 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Un seul coté</a:t>
            </a:r>
          </a:p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FFFFFF"/>
                </a:solidFill>
                <a:latin typeface="Open Sans Light"/>
              </a:rPr>
              <a:t>libre</a:t>
            </a:r>
          </a:p>
        </p:txBody>
      </p:sp>
      <p:sp>
        <p:nvSpPr>
          <p:cNvPr id="28" name="AutoShape 28"/>
          <p:cNvSpPr/>
          <p:nvPr/>
        </p:nvSpPr>
        <p:spPr>
          <a:xfrm rot="8548647">
            <a:off x="11463675" y="4104914"/>
            <a:ext cx="105111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TextBox 29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18/22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44854" y="0"/>
            <a:ext cx="9543146" cy="10638421"/>
          </a:xfrm>
          <a:prstGeom prst="rect">
            <a:avLst/>
          </a:prstGeom>
          <a:solidFill>
            <a:srgbClr val="2A2B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487462"/>
            <a:ext cx="9915015" cy="73120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97554" y="375581"/>
            <a:ext cx="6046930" cy="1502499"/>
            <a:chOff x="0" y="0"/>
            <a:chExt cx="8062574" cy="2003332"/>
          </a:xfrm>
        </p:grpSpPr>
        <p:sp>
          <p:nvSpPr>
            <p:cNvPr id="5" name="TextBox 5"/>
            <p:cNvSpPr txBox="1"/>
            <p:nvPr/>
          </p:nvSpPr>
          <p:spPr>
            <a:xfrm>
              <a:off x="3" y="0"/>
              <a:ext cx="8062571" cy="1268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88"/>
                </a:lnSpc>
              </a:pPr>
              <a:r>
                <a:rPr lang="en-US" sz="6240" spc="187">
                  <a:solidFill>
                    <a:srgbClr val="FFFFFF"/>
                  </a:solidFill>
                  <a:latin typeface="Poppins Bold Bold Italics"/>
                </a:rPr>
                <a:t>SOMMAIRE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87250"/>
              <a:ext cx="8062574" cy="624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9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97554" y="1790657"/>
            <a:ext cx="5285223" cy="3528554"/>
            <a:chOff x="0" y="0"/>
            <a:chExt cx="7046964" cy="4704738"/>
          </a:xfrm>
        </p:grpSpPr>
        <p:sp>
          <p:nvSpPr>
            <p:cNvPr id="8" name="TextBox 8"/>
            <p:cNvSpPr txBox="1"/>
            <p:nvPr/>
          </p:nvSpPr>
          <p:spPr>
            <a:xfrm>
              <a:off x="0" y="3943419"/>
              <a:ext cx="7046964" cy="761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2"/>
                </a:lnSpc>
              </a:pPr>
              <a:r>
                <a:rPr lang="en-US" sz="1581" spc="15">
                  <a:solidFill>
                    <a:srgbClr val="FFFFFF"/>
                  </a:solidFill>
                  <a:latin typeface="Poppins Light"/>
                </a:rPr>
                <a:t>Justification des choix au travers de questions prédéfinies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90863"/>
              <a:ext cx="7046964" cy="546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324">
                  <a:solidFill>
                    <a:srgbClr val="FFFFFF"/>
                  </a:solidFill>
                  <a:latin typeface="Poppins Light Bold"/>
                </a:rPr>
                <a:t>III- CHOIX DE CONCEPTION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19998"/>
              <a:ext cx="7046964" cy="1564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2"/>
                </a:lnSpc>
              </a:pPr>
              <a:r>
                <a:rPr lang="en-US" sz="1581" spc="15">
                  <a:solidFill>
                    <a:srgbClr val="FFFFFF"/>
                  </a:solidFill>
                  <a:latin typeface="Poppins Light"/>
                </a:rPr>
                <a:t>Bilan général des fonctionnalités implementés</a:t>
              </a:r>
            </a:p>
            <a:p>
              <a:pPr>
                <a:lnSpc>
                  <a:spcPts val="2372"/>
                </a:lnSpc>
              </a:pPr>
              <a:endParaRPr lang="en-US" sz="1581" spc="15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2372"/>
                </a:lnSpc>
              </a:pPr>
              <a:endParaRPr lang="en-US" sz="1581" spc="15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2372"/>
                </a:lnSpc>
              </a:pPr>
              <a:endParaRPr lang="en-US" sz="1581" spc="15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2558"/>
              <a:ext cx="7046964" cy="546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324">
                  <a:solidFill>
                    <a:srgbClr val="FFFFFF"/>
                  </a:solidFill>
                  <a:latin typeface="Poppins Light Bold"/>
                </a:rPr>
                <a:t>I- FONCTIONNALITÉS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97554" y="5982847"/>
            <a:ext cx="5624613" cy="3501485"/>
            <a:chOff x="0" y="0"/>
            <a:chExt cx="7499484" cy="466864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274341"/>
              <a:ext cx="7499484" cy="39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5"/>
                </a:lnSpc>
              </a:pPr>
              <a:r>
                <a:rPr lang="en-US" sz="1683" spc="16">
                  <a:solidFill>
                    <a:srgbClr val="FFFFFF"/>
                  </a:solidFill>
                  <a:latin typeface="Poppins Light"/>
                </a:rPr>
                <a:t>Ce que nous aurions pu faire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12281"/>
              <a:ext cx="7499484" cy="546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spc="324">
                  <a:solidFill>
                    <a:srgbClr val="FFFFFF"/>
                  </a:solidFill>
                  <a:latin typeface="Poppins Light Bold"/>
                </a:rPr>
                <a:t>V- GESTION DU PROJET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16975"/>
              <a:ext cx="7499484" cy="125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5"/>
                </a:lnSpc>
              </a:pPr>
              <a:r>
                <a:rPr lang="en-US" sz="1683" spc="16">
                  <a:solidFill>
                    <a:srgbClr val="FFFFFF"/>
                  </a:solidFill>
                  <a:latin typeface="Poppins Light"/>
                </a:rPr>
                <a:t>Tout ne s'est pas passé comme prévu. Ce qui a freiné le développement </a:t>
              </a:r>
            </a:p>
            <a:p>
              <a:pPr>
                <a:lnSpc>
                  <a:spcPts val="2525"/>
                </a:lnSpc>
              </a:pPr>
              <a:endParaRPr lang="en-US" sz="1683" spc="16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2202"/>
              <a:ext cx="7499484" cy="1133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4"/>
                </a:lnSpc>
              </a:pPr>
              <a:r>
                <a:rPr lang="en-US" sz="2496" spc="324">
                  <a:solidFill>
                    <a:srgbClr val="FFFFFF"/>
                  </a:solidFill>
                  <a:latin typeface="Poppins Light Bold"/>
                </a:rPr>
                <a:t>IV- ORGANISATIONS DES TESTS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1/22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97554" y="3135933"/>
            <a:ext cx="6738294" cy="41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324">
                <a:solidFill>
                  <a:srgbClr val="FFFFFF"/>
                </a:solidFill>
                <a:latin typeface="Poppins Light Bold"/>
              </a:rPr>
              <a:t>II - DÉMONSTRATION TECHNIQUE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67417" y="-175711"/>
            <a:ext cx="8420788" cy="10638421"/>
          </a:xfrm>
          <a:prstGeom prst="rect">
            <a:avLst/>
          </a:prstGeom>
          <a:solidFill>
            <a:srgbClr val="5B5C5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7431"/>
          <a:stretch>
            <a:fillRect/>
          </a:stretch>
        </p:blipFill>
        <p:spPr>
          <a:xfrm>
            <a:off x="0" y="324698"/>
            <a:ext cx="10067417" cy="14080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8812" y="1732702"/>
            <a:ext cx="9448487" cy="26161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286" y="4659180"/>
            <a:ext cx="9730203" cy="53110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67417" y="2677980"/>
            <a:ext cx="823458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spc="195">
                <a:solidFill>
                  <a:srgbClr val="FFFFFF"/>
                </a:solidFill>
                <a:latin typeface="Poppins Bold Bold Italics"/>
              </a:rPr>
              <a:t>IV- Organisation des tests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8281" y="6475844"/>
            <a:ext cx="512526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 Bold Italics"/>
              </a:rPr>
              <a:t>168 tests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19/22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67417" y="-175711"/>
            <a:ext cx="8420788" cy="10638421"/>
          </a:xfrm>
          <a:prstGeom prst="rect">
            <a:avLst/>
          </a:prstGeom>
          <a:solidFill>
            <a:srgbClr val="5B5C5D"/>
          </a:solidFill>
        </p:spPr>
      </p:sp>
      <p:sp>
        <p:nvSpPr>
          <p:cNvPr id="3" name="TextBox 3"/>
          <p:cNvSpPr txBox="1"/>
          <p:nvPr/>
        </p:nvSpPr>
        <p:spPr>
          <a:xfrm>
            <a:off x="10053419" y="3835178"/>
            <a:ext cx="8234581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 Bold Italics"/>
              </a:rPr>
              <a:t>V-Gestion du projet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308" y="2148669"/>
            <a:ext cx="8566923" cy="59896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20/22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0087" y="3319572"/>
            <a:ext cx="11827826" cy="49915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48619" y="933450"/>
            <a:ext cx="9378593" cy="16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Gestion de projet</a:t>
            </a:r>
          </a:p>
          <a:p>
            <a:pPr algn="ctr">
              <a:lnSpc>
                <a:spcPts val="5600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Lacune sur la couverture des tests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21/22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93549" y="933450"/>
            <a:ext cx="8900902" cy="16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Gestion de projet</a:t>
            </a:r>
          </a:p>
          <a:p>
            <a:pPr algn="ctr">
              <a:lnSpc>
                <a:spcPts val="5600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Une fonctionnalité manquante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15104" y="4078010"/>
            <a:ext cx="5057792" cy="32358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22/22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1236" y="1028700"/>
            <a:ext cx="16165529" cy="97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399" spc="191">
                <a:solidFill>
                  <a:srgbClr val="FFFFFF"/>
                </a:solidFill>
                <a:latin typeface="Poppins Bold Bold Italics"/>
              </a:rPr>
              <a:t>I - Fonctionnalités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279604"/>
            <a:ext cx="9597345" cy="6947674"/>
            <a:chOff x="0" y="0"/>
            <a:chExt cx="12796460" cy="9263566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818"/>
              <a:ext cx="12796454" cy="1552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69"/>
                </a:lnSpc>
              </a:pPr>
              <a:r>
                <a:rPr lang="en-US" sz="3808" spc="571">
                  <a:solidFill>
                    <a:srgbClr val="FFFFFF"/>
                  </a:solidFill>
                  <a:latin typeface="Poppins Bold Italics"/>
                </a:rPr>
                <a:t>LISTE DES PRINCIPALES FONCTIONNALITÉS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" y="2639258"/>
              <a:ext cx="12796454" cy="662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5"/>
                </a:lnSpc>
              </a:pPr>
              <a:r>
                <a:rPr lang="en-US" sz="2630" spc="26">
                  <a:solidFill>
                    <a:srgbClr val="FFFFFF"/>
                  </a:solidFill>
                  <a:latin typeface="Poppins Light"/>
                </a:rPr>
                <a:t>Support de toutes les règles du jeu de base</a:t>
              </a:r>
            </a:p>
            <a:p>
              <a:pPr>
                <a:lnSpc>
                  <a:spcPts val="3945"/>
                </a:lnSpc>
              </a:pPr>
              <a:endParaRPr lang="en-US" sz="2630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3945"/>
                </a:lnSpc>
              </a:pPr>
              <a:r>
                <a:rPr lang="en-US" sz="2630" spc="26">
                  <a:solidFill>
                    <a:srgbClr val="FFFFFF"/>
                  </a:solidFill>
                  <a:latin typeface="Poppins Light"/>
                </a:rPr>
                <a:t>Support de l'extension "Princesse et Dragon"</a:t>
              </a:r>
            </a:p>
            <a:p>
              <a:pPr>
                <a:lnSpc>
                  <a:spcPts val="3945"/>
                </a:lnSpc>
              </a:pPr>
              <a:endParaRPr lang="en-US" sz="2630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3945"/>
                </a:lnSpc>
              </a:pPr>
              <a:r>
                <a:rPr lang="en-US" sz="2630" spc="26">
                  <a:solidFill>
                    <a:srgbClr val="FFFFFF"/>
                  </a:solidFill>
                  <a:latin typeface="Poppins Light"/>
                </a:rPr>
                <a:t>Couleur configurable sur la console</a:t>
              </a:r>
            </a:p>
            <a:p>
              <a:pPr>
                <a:lnSpc>
                  <a:spcPts val="3945"/>
                </a:lnSpc>
              </a:pPr>
              <a:endParaRPr lang="en-US" sz="2630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3945"/>
                </a:lnSpc>
              </a:pPr>
              <a:r>
                <a:rPr lang="en-US" sz="2630" spc="26">
                  <a:solidFill>
                    <a:srgbClr val="FFFFFF"/>
                  </a:solidFill>
                  <a:latin typeface="Poppins Light"/>
                </a:rPr>
                <a:t>Architecture Client / Serveur</a:t>
              </a:r>
            </a:p>
            <a:p>
              <a:pPr>
                <a:lnSpc>
                  <a:spcPts val="3945"/>
                </a:lnSpc>
              </a:pPr>
              <a:endParaRPr lang="en-US" sz="2630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3945"/>
                </a:lnSpc>
              </a:pPr>
              <a:r>
                <a:rPr lang="en-US" sz="2630" spc="26">
                  <a:solidFill>
                    <a:srgbClr val="FFFFFF"/>
                  </a:solidFill>
                  <a:latin typeface="Poppins Light"/>
                </a:rPr>
                <a:t>Statistiques sur 500 parties</a:t>
              </a:r>
            </a:p>
            <a:p>
              <a:pPr>
                <a:lnSpc>
                  <a:spcPts val="3945"/>
                </a:lnSpc>
              </a:pPr>
              <a:endParaRPr lang="en-US" sz="2630" spc="26">
                <a:solidFill>
                  <a:srgbClr val="FFFFFF"/>
                </a:solidFill>
                <a:latin typeface="Poppins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94279" y="4999849"/>
            <a:ext cx="6003031" cy="33911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2/22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7504" y="-38583"/>
            <a:ext cx="16165529" cy="70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spc="138">
                <a:solidFill>
                  <a:srgbClr val="FFFFFF"/>
                </a:solidFill>
                <a:latin typeface="Poppins Bold Bold Italics"/>
              </a:rPr>
              <a:t>II - Démonstration Technique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3/22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4C0F05-CB90-495C-89CD-3260DD250FA8}"/>
              </a:ext>
            </a:extLst>
          </p:cNvPr>
          <p:cNvSpPr txBox="1"/>
          <p:nvPr/>
        </p:nvSpPr>
        <p:spPr>
          <a:xfrm>
            <a:off x="1250052" y="4558725"/>
            <a:ext cx="15787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https://drive.google.com/file/d/</a:t>
            </a:r>
            <a:r>
              <a:rPr lang="en-GB" sz="3200" dirty="0">
                <a:solidFill>
                  <a:schemeClr val="bg1"/>
                </a:solidFill>
              </a:rPr>
              <a:t>15aEdXWuEOKHinj3qC264DH0AtPe6I4rm</a:t>
            </a:r>
            <a:r>
              <a:rPr lang="en-GB" sz="2800" dirty="0">
                <a:solidFill>
                  <a:schemeClr val="bg1"/>
                </a:solidFill>
              </a:rPr>
              <a:t>/view?usp=sharing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175711"/>
            <a:ext cx="9344206" cy="10638421"/>
          </a:xfrm>
          <a:prstGeom prst="rect">
            <a:avLst/>
          </a:prstGeom>
          <a:solidFill>
            <a:srgbClr val="5B5C5D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674735"/>
            <a:ext cx="6803401" cy="4937531"/>
            <a:chOff x="0" y="0"/>
            <a:chExt cx="9071201" cy="6583374"/>
          </a:xfrm>
        </p:grpSpPr>
        <p:sp>
          <p:nvSpPr>
            <p:cNvPr id="4" name="TextBox 4"/>
            <p:cNvSpPr txBox="1"/>
            <p:nvPr/>
          </p:nvSpPr>
          <p:spPr>
            <a:xfrm>
              <a:off x="0" y="-39498"/>
              <a:ext cx="9071198" cy="777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49"/>
                </a:lnSpc>
              </a:pPr>
              <a:r>
                <a:rPr lang="en-US" sz="3874" spc="581">
                  <a:solidFill>
                    <a:srgbClr val="FFFFFF"/>
                  </a:solidFill>
                  <a:latin typeface="Poppins Bold Italics"/>
                </a:rPr>
                <a:t>LES AXES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" y="1883944"/>
              <a:ext cx="9071198" cy="469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5"/>
                </a:lnSpc>
              </a:pPr>
              <a:r>
                <a:rPr lang="en-US" sz="2676" spc="26">
                  <a:solidFill>
                    <a:srgbClr val="FFFFFF"/>
                  </a:solidFill>
                  <a:latin typeface="Poppins Light"/>
                </a:rPr>
                <a:t>1- Configuration du jeu</a:t>
              </a:r>
            </a:p>
            <a:p>
              <a:pPr>
                <a:lnSpc>
                  <a:spcPts val="4015"/>
                </a:lnSpc>
              </a:pPr>
              <a:endParaRPr lang="en-US" sz="2676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4015"/>
                </a:lnSpc>
              </a:pPr>
              <a:r>
                <a:rPr lang="en-US" sz="2676" spc="26">
                  <a:solidFill>
                    <a:srgbClr val="FFFFFF"/>
                  </a:solidFill>
                  <a:latin typeface="Poppins Light"/>
                </a:rPr>
                <a:t>2- Logique de Jeu</a:t>
              </a:r>
            </a:p>
            <a:p>
              <a:pPr>
                <a:lnSpc>
                  <a:spcPts val="4015"/>
                </a:lnSpc>
              </a:pPr>
              <a:endParaRPr lang="en-US" sz="2676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4015"/>
                </a:lnSpc>
              </a:pPr>
              <a:r>
                <a:rPr lang="en-US" sz="2676" spc="26">
                  <a:solidFill>
                    <a:srgbClr val="FFFFFF"/>
                  </a:solidFill>
                  <a:latin typeface="Poppins Light"/>
                </a:rPr>
                <a:t>3- Architecture Client / Serveur</a:t>
              </a:r>
            </a:p>
            <a:p>
              <a:pPr>
                <a:lnSpc>
                  <a:spcPts val="4015"/>
                </a:lnSpc>
              </a:pPr>
              <a:endParaRPr lang="en-US" sz="2676" spc="26">
                <a:solidFill>
                  <a:srgbClr val="FFFFFF"/>
                </a:solidFill>
                <a:latin typeface="Poppins Light"/>
              </a:endParaRPr>
            </a:p>
            <a:p>
              <a:pPr>
                <a:lnSpc>
                  <a:spcPts val="4015"/>
                </a:lnSpc>
              </a:pPr>
              <a:r>
                <a:rPr lang="en-US" sz="2676" spc="26">
                  <a:solidFill>
                    <a:srgbClr val="FFFFFF"/>
                  </a:solidFill>
                  <a:latin typeface="Poppins Light"/>
                </a:rPr>
                <a:t>4- Conception de l'Intelligence Artificiel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81355" y="3990975"/>
            <a:ext cx="811530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 Bold Italics"/>
              </a:rPr>
              <a:t>III - CHOIX DE CONCEPTION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4/22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175711"/>
            <a:ext cx="9344206" cy="10638421"/>
          </a:xfrm>
          <a:prstGeom prst="rect">
            <a:avLst/>
          </a:prstGeom>
          <a:solidFill>
            <a:srgbClr val="5B5C5D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857" y="1613568"/>
            <a:ext cx="5177233" cy="70598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58453" y="3990975"/>
            <a:ext cx="811530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225">
                <a:solidFill>
                  <a:srgbClr val="FFFFFF"/>
                </a:solidFill>
                <a:latin typeface="Poppins Bold Bold Italics"/>
              </a:rPr>
              <a:t>Configuration du jeu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5/22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79864" y="3576452"/>
            <a:ext cx="5832623" cy="2087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1505" y="3576452"/>
            <a:ext cx="6804109" cy="50382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79997" y="933450"/>
            <a:ext cx="14728007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Configuration de la logique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5866" y="2481238"/>
            <a:ext cx="5120620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Configuration des joueurs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95263" y="2481238"/>
            <a:ext cx="4936592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Configuration d'une tuile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6/22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2148" y="3106268"/>
            <a:ext cx="8585272" cy="5804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7419" y="3106268"/>
            <a:ext cx="7891881" cy="58041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00094" y="537158"/>
            <a:ext cx="6687813" cy="17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Bold"/>
              </a:rPr>
              <a:t>Chargement des Fichiers Excel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7/22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770763" y="-175711"/>
            <a:ext cx="5717442" cy="10638421"/>
          </a:xfrm>
          <a:prstGeom prst="rect">
            <a:avLst/>
          </a:prstGeom>
          <a:solidFill>
            <a:srgbClr val="5B5C5D"/>
          </a:solidFill>
        </p:spPr>
      </p:sp>
      <p:sp>
        <p:nvSpPr>
          <p:cNvPr id="3" name="TextBox 3"/>
          <p:cNvSpPr txBox="1"/>
          <p:nvPr/>
        </p:nvSpPr>
        <p:spPr>
          <a:xfrm>
            <a:off x="12770763" y="3958546"/>
            <a:ext cx="5626781" cy="16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spc="165">
                <a:solidFill>
                  <a:srgbClr val="FFFFFF"/>
                </a:solidFill>
                <a:latin typeface="Poppins Bold Bold Italics"/>
              </a:rPr>
              <a:t>Logique de Jeu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868" t="8791" r="4842" b="4734"/>
          <a:stretch>
            <a:fillRect/>
          </a:stretch>
        </p:blipFill>
        <p:spPr>
          <a:xfrm>
            <a:off x="874799" y="186006"/>
            <a:ext cx="11182601" cy="99149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53027" y="9216879"/>
            <a:ext cx="4138281" cy="496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3"/>
              </a:lnSpc>
            </a:pPr>
            <a:r>
              <a:rPr lang="en-US" sz="3010" spc="150">
                <a:solidFill>
                  <a:srgbClr val="FFFFFF"/>
                </a:solidFill>
                <a:latin typeface="Poppins Medium Bold"/>
              </a:rPr>
              <a:t>8/22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Personnalisé</PresentationFormat>
  <Paragraphs>129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Calibri</vt:lpstr>
      <vt:lpstr>Poppins Light Bold</vt:lpstr>
      <vt:lpstr>Open Sans Light</vt:lpstr>
      <vt:lpstr>Poppins Medium Bold</vt:lpstr>
      <vt:lpstr>Poppins Bold Italics</vt:lpstr>
      <vt:lpstr>Poppins Bold</vt:lpstr>
      <vt:lpstr>Poppins Bold Bold Italics</vt:lpstr>
      <vt:lpstr>Poppins Light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carcassonne</dc:title>
  <cp:lastModifiedBy>Loic Le Contel</cp:lastModifiedBy>
  <cp:revision>2</cp:revision>
  <dcterms:created xsi:type="dcterms:W3CDTF">2006-08-16T00:00:00Z</dcterms:created>
  <dcterms:modified xsi:type="dcterms:W3CDTF">2021-12-16T15:29:29Z</dcterms:modified>
  <dc:identifier>DAEx8YRI68I</dc:identifier>
</cp:coreProperties>
</file>